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4" r:id="rId6"/>
    <p:sldId id="269" r:id="rId7"/>
    <p:sldId id="279" r:id="rId8"/>
    <p:sldId id="261" r:id="rId9"/>
    <p:sldId id="259" r:id="rId10"/>
    <p:sldId id="280" r:id="rId11"/>
    <p:sldId id="262" r:id="rId12"/>
    <p:sldId id="281" r:id="rId13"/>
    <p:sldId id="278" r:id="rId14"/>
    <p:sldId id="272" r:id="rId15"/>
    <p:sldId id="273" r:id="rId16"/>
    <p:sldId id="276" r:id="rId17"/>
    <p:sldId id="275" r:id="rId18"/>
    <p:sldId id="264" r:id="rId19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FBEE9-DB82-56E8-8BE3-F400661D2081}" v="134" dt="2021-11-01T13:30:06.782"/>
    <p1510:client id="{10494A96-4618-4F88-B41F-D9FE0858A74B}" v="52" dt="2021-11-02T08:35:58.735"/>
    <p1510:client id="{FDCF2F71-6C97-0F34-F668-76B5229B3E16}" v="1" dt="2021-11-02T08:34:43.0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Mironiuc" userId="S::imironiuc@irex.org::61dccc2f-526a-4de5-a71d-7dfd73177509" providerId="AD" clId="Web-{048FBEE9-DB82-56E8-8BE3-F400661D2081}"/>
    <pc:docChg chg="addSld modSld">
      <pc:chgData name="Igor Mironiuc" userId="S::imironiuc@irex.org::61dccc2f-526a-4de5-a71d-7dfd73177509" providerId="AD" clId="Web-{048FBEE9-DB82-56E8-8BE3-F400661D2081}" dt="2021-11-01T13:30:06.782" v="98"/>
      <pc:docMkLst>
        <pc:docMk/>
      </pc:docMkLst>
      <pc:sldChg chg="modSp">
        <pc:chgData name="Igor Mironiuc" userId="S::imironiuc@irex.org::61dccc2f-526a-4de5-a71d-7dfd73177509" providerId="AD" clId="Web-{048FBEE9-DB82-56E8-8BE3-F400661D2081}" dt="2021-11-01T13:27:42.904" v="28" actId="1076"/>
        <pc:sldMkLst>
          <pc:docMk/>
          <pc:sldMk cId="3417106888" sldId="264"/>
        </pc:sldMkLst>
        <pc:spChg chg="mod">
          <ac:chgData name="Igor Mironiuc" userId="S::imironiuc@irex.org::61dccc2f-526a-4de5-a71d-7dfd73177509" providerId="AD" clId="Web-{048FBEE9-DB82-56E8-8BE3-F400661D2081}" dt="2021-11-01T13:27:42.904" v="28" actId="1076"/>
          <ac:spMkLst>
            <pc:docMk/>
            <pc:sldMk cId="3417106888" sldId="264"/>
            <ac:spMk id="6" creationId="{71613D83-0B66-4E4E-82F0-DB36A8EE1A70}"/>
          </ac:spMkLst>
        </pc:spChg>
      </pc:sldChg>
      <pc:sldChg chg="delSp modSp add replId">
        <pc:chgData name="Igor Mironiuc" userId="S::imironiuc@irex.org::61dccc2f-526a-4de5-a71d-7dfd73177509" providerId="AD" clId="Web-{048FBEE9-DB82-56E8-8BE3-F400661D2081}" dt="2021-11-01T13:30:06.782" v="98"/>
        <pc:sldMkLst>
          <pc:docMk/>
          <pc:sldMk cId="3801206034" sldId="279"/>
        </pc:sldMkLst>
        <pc:spChg chg="mod">
          <ac:chgData name="Igor Mironiuc" userId="S::imironiuc@irex.org::61dccc2f-526a-4de5-a71d-7dfd73177509" providerId="AD" clId="Web-{048FBEE9-DB82-56E8-8BE3-F400661D2081}" dt="2021-11-01T13:29:24.906" v="65" actId="20577"/>
          <ac:spMkLst>
            <pc:docMk/>
            <pc:sldMk cId="3801206034" sldId="279"/>
            <ac:spMk id="18" creationId="{1B3DB754-843E-4EEF-91D5-504E0075861E}"/>
          </ac:spMkLst>
        </pc:spChg>
        <pc:spChg chg="mod">
          <ac:chgData name="Igor Mironiuc" userId="S::imironiuc@irex.org::61dccc2f-526a-4de5-a71d-7dfd73177509" providerId="AD" clId="Web-{048FBEE9-DB82-56E8-8BE3-F400661D2081}" dt="2021-11-01T13:29:56.470" v="97" actId="20577"/>
          <ac:spMkLst>
            <pc:docMk/>
            <pc:sldMk cId="3801206034" sldId="279"/>
            <ac:spMk id="19" creationId="{70A2FC4A-104F-4692-8055-65E9FD372B91}"/>
          </ac:spMkLst>
        </pc:spChg>
        <pc:graphicFrameChg chg="del">
          <ac:chgData name="Igor Mironiuc" userId="S::imironiuc@irex.org::61dccc2f-526a-4de5-a71d-7dfd73177509" providerId="AD" clId="Web-{048FBEE9-DB82-56E8-8BE3-F400661D2081}" dt="2021-11-01T13:30:06.782" v="98"/>
          <ac:graphicFrameMkLst>
            <pc:docMk/>
            <pc:sldMk cId="3801206034" sldId="279"/>
            <ac:graphicFrameMk id="5" creationId="{A6B8BD75-419C-4059-ADDC-344568E10469}"/>
          </ac:graphicFrameMkLst>
        </pc:graphicFrameChg>
      </pc:sldChg>
    </pc:docChg>
  </pc:docChgLst>
  <pc:docChgLst>
    <pc:chgData name="Igor Mironiuc" userId="61dccc2f-526a-4de5-a71d-7dfd73177509" providerId="ADAL" clId="{10494A96-4618-4F88-B41F-D9FE0858A74B}"/>
    <pc:docChg chg="undo custSel addSld modSld sldOrd">
      <pc:chgData name="Igor Mironiuc" userId="61dccc2f-526a-4de5-a71d-7dfd73177509" providerId="ADAL" clId="{10494A96-4618-4F88-B41F-D9FE0858A74B}" dt="2021-11-02T08:49:56.563" v="247" actId="27918"/>
      <pc:docMkLst>
        <pc:docMk/>
      </pc:docMkLst>
      <pc:sldChg chg="addSp modSp mod">
        <pc:chgData name="Igor Mironiuc" userId="61dccc2f-526a-4de5-a71d-7dfd73177509" providerId="ADAL" clId="{10494A96-4618-4F88-B41F-D9FE0858A74B}" dt="2021-11-02T08:49:56.563" v="247" actId="27918"/>
        <pc:sldMkLst>
          <pc:docMk/>
          <pc:sldMk cId="2737019171" sldId="262"/>
        </pc:sldMkLst>
        <pc:graphicFrameChg chg="add mod">
          <ac:chgData name="Igor Mironiuc" userId="61dccc2f-526a-4de5-a71d-7dfd73177509" providerId="ADAL" clId="{10494A96-4618-4F88-B41F-D9FE0858A74B}" dt="2021-11-01T15:43:22.466" v="152"/>
          <ac:graphicFrameMkLst>
            <pc:docMk/>
            <pc:sldMk cId="2737019171" sldId="262"/>
            <ac:graphicFrameMk id="9" creationId="{DB47AD17-5932-4BF6-9D86-77B023D9BE8C}"/>
          </ac:graphicFrameMkLst>
        </pc:graphicFrameChg>
      </pc:sldChg>
      <pc:sldChg chg="addSp delSp modSp mod ord">
        <pc:chgData name="Igor Mironiuc" userId="61dccc2f-526a-4de5-a71d-7dfd73177509" providerId="ADAL" clId="{10494A96-4618-4F88-B41F-D9FE0858A74B}" dt="2021-11-01T15:40:51.987" v="148" actId="20577"/>
        <pc:sldMkLst>
          <pc:docMk/>
          <pc:sldMk cId="3801206034" sldId="279"/>
        </pc:sldMkLst>
        <pc:spChg chg="del">
          <ac:chgData name="Igor Mironiuc" userId="61dccc2f-526a-4de5-a71d-7dfd73177509" providerId="ADAL" clId="{10494A96-4618-4F88-B41F-D9FE0858A74B}" dt="2021-11-01T15:32:29.262" v="24" actId="478"/>
          <ac:spMkLst>
            <pc:docMk/>
            <pc:sldMk cId="3801206034" sldId="279"/>
            <ac:spMk id="6" creationId="{0DACFC43-1859-4A89-900F-B2B9CC80CCCE}"/>
          </ac:spMkLst>
        </pc:spChg>
        <pc:spChg chg="del">
          <ac:chgData name="Igor Mironiuc" userId="61dccc2f-526a-4de5-a71d-7dfd73177509" providerId="ADAL" clId="{10494A96-4618-4F88-B41F-D9FE0858A74B}" dt="2021-11-01T15:32:16.285" v="21" actId="478"/>
          <ac:spMkLst>
            <pc:docMk/>
            <pc:sldMk cId="3801206034" sldId="279"/>
            <ac:spMk id="7" creationId="{2A53DEF4-FBD1-421D-8037-A94EC51AC3F2}"/>
          </ac:spMkLst>
        </pc:spChg>
        <pc:spChg chg="del">
          <ac:chgData name="Igor Mironiuc" userId="61dccc2f-526a-4de5-a71d-7dfd73177509" providerId="ADAL" clId="{10494A96-4618-4F88-B41F-D9FE0858A74B}" dt="2021-11-01T15:32:25.066" v="23" actId="478"/>
          <ac:spMkLst>
            <pc:docMk/>
            <pc:sldMk cId="3801206034" sldId="279"/>
            <ac:spMk id="10" creationId="{22C4AF6A-2D81-4FAA-BE2D-3BA0FAFF3003}"/>
          </ac:spMkLst>
        </pc:spChg>
        <pc:spChg chg="del">
          <ac:chgData name="Igor Mironiuc" userId="61dccc2f-526a-4de5-a71d-7dfd73177509" providerId="ADAL" clId="{10494A96-4618-4F88-B41F-D9FE0858A74B}" dt="2021-11-01T15:32:20.374" v="22" actId="478"/>
          <ac:spMkLst>
            <pc:docMk/>
            <pc:sldMk cId="3801206034" sldId="279"/>
            <ac:spMk id="11" creationId="{7BDACBB3-B155-4FB1-93D1-AB6B184C014B}"/>
          </ac:spMkLst>
        </pc:spChg>
        <pc:spChg chg="del">
          <ac:chgData name="Igor Mironiuc" userId="61dccc2f-526a-4de5-a71d-7dfd73177509" providerId="ADAL" clId="{10494A96-4618-4F88-B41F-D9FE0858A74B}" dt="2021-11-01T15:32:16.285" v="21" actId="478"/>
          <ac:spMkLst>
            <pc:docMk/>
            <pc:sldMk cId="3801206034" sldId="279"/>
            <ac:spMk id="12" creationId="{5E8CD88C-4B87-42D2-B270-817AB63E6CE0}"/>
          </ac:spMkLst>
        </pc:spChg>
        <pc:spChg chg="del">
          <ac:chgData name="Igor Mironiuc" userId="61dccc2f-526a-4de5-a71d-7dfd73177509" providerId="ADAL" clId="{10494A96-4618-4F88-B41F-D9FE0858A74B}" dt="2021-11-01T15:32:16.285" v="21" actId="478"/>
          <ac:spMkLst>
            <pc:docMk/>
            <pc:sldMk cId="3801206034" sldId="279"/>
            <ac:spMk id="13" creationId="{5A2D3302-CCCF-4552-A697-6C828AC628A0}"/>
          </ac:spMkLst>
        </pc:spChg>
        <pc:spChg chg="mod">
          <ac:chgData name="Igor Mironiuc" userId="61dccc2f-526a-4de5-a71d-7dfd73177509" providerId="ADAL" clId="{10494A96-4618-4F88-B41F-D9FE0858A74B}" dt="2021-11-01T15:35:59.184" v="70" actId="20577"/>
          <ac:spMkLst>
            <pc:docMk/>
            <pc:sldMk cId="3801206034" sldId="279"/>
            <ac:spMk id="18" creationId="{1B3DB754-843E-4EEF-91D5-504E0075861E}"/>
          </ac:spMkLst>
        </pc:spChg>
        <pc:graphicFrameChg chg="add del mod">
          <ac:chgData name="Igor Mironiuc" userId="61dccc2f-526a-4de5-a71d-7dfd73177509" providerId="ADAL" clId="{10494A96-4618-4F88-B41F-D9FE0858A74B}" dt="2021-11-01T15:36:15.551" v="71" actId="478"/>
          <ac:graphicFrameMkLst>
            <pc:docMk/>
            <pc:sldMk cId="3801206034" sldId="279"/>
            <ac:graphicFrameMk id="4" creationId="{70A21213-2C6F-4313-B999-AF04A9AA0501}"/>
          </ac:graphicFrameMkLst>
        </pc:graphicFrameChg>
        <pc:graphicFrameChg chg="add mod modGraphic">
          <ac:chgData name="Igor Mironiuc" userId="61dccc2f-526a-4de5-a71d-7dfd73177509" providerId="ADAL" clId="{10494A96-4618-4F88-B41F-D9FE0858A74B}" dt="2021-11-01T15:40:51.987" v="148" actId="20577"/>
          <ac:graphicFrameMkLst>
            <pc:docMk/>
            <pc:sldMk cId="3801206034" sldId="279"/>
            <ac:graphicFrameMk id="5" creationId="{E7414143-70F4-46A3-B84B-2CD32A44D369}"/>
          </ac:graphicFrameMkLst>
        </pc:graphicFrameChg>
      </pc:sldChg>
      <pc:sldChg chg="modSp add mod">
        <pc:chgData name="Igor Mironiuc" userId="61dccc2f-526a-4de5-a71d-7dfd73177509" providerId="ADAL" clId="{10494A96-4618-4F88-B41F-D9FE0858A74B}" dt="2021-11-01T15:42:25.691" v="150" actId="255"/>
        <pc:sldMkLst>
          <pc:docMk/>
          <pc:sldMk cId="725518153" sldId="280"/>
        </pc:sldMkLst>
        <pc:graphicFrameChg chg="mod">
          <ac:chgData name="Igor Mironiuc" userId="61dccc2f-526a-4de5-a71d-7dfd73177509" providerId="ADAL" clId="{10494A96-4618-4F88-B41F-D9FE0858A74B}" dt="2021-11-01T15:42:25.691" v="150" actId="255"/>
          <ac:graphicFrameMkLst>
            <pc:docMk/>
            <pc:sldMk cId="725518153" sldId="280"/>
            <ac:graphicFrameMk id="4" creationId="{70A21213-2C6F-4313-B999-AF04A9AA0501}"/>
          </ac:graphicFrameMkLst>
        </pc:graphicFrameChg>
      </pc:sldChg>
      <pc:sldChg chg="addSp delSp modSp add mod">
        <pc:chgData name="Igor Mironiuc" userId="61dccc2f-526a-4de5-a71d-7dfd73177509" providerId="ADAL" clId="{10494A96-4618-4F88-B41F-D9FE0858A74B}" dt="2021-11-02T08:36:15.023" v="245" actId="27918"/>
        <pc:sldMkLst>
          <pc:docMk/>
          <pc:sldMk cId="3105480901" sldId="281"/>
        </pc:sldMkLst>
        <pc:spChg chg="mod">
          <ac:chgData name="Igor Mironiuc" userId="61dccc2f-526a-4de5-a71d-7dfd73177509" providerId="ADAL" clId="{10494A96-4618-4F88-B41F-D9FE0858A74B}" dt="2021-11-01T15:43:42.415" v="196" actId="20577"/>
          <ac:spMkLst>
            <pc:docMk/>
            <pc:sldMk cId="3105480901" sldId="281"/>
            <ac:spMk id="8" creationId="{962ED55F-F75B-4280-A5CA-3D51FA1B49DB}"/>
          </ac:spMkLst>
        </pc:spChg>
        <pc:graphicFrameChg chg="del">
          <ac:chgData name="Igor Mironiuc" userId="61dccc2f-526a-4de5-a71d-7dfd73177509" providerId="ADAL" clId="{10494A96-4618-4F88-B41F-D9FE0858A74B}" dt="2021-11-01T15:44:44.361" v="199" actId="478"/>
          <ac:graphicFrameMkLst>
            <pc:docMk/>
            <pc:sldMk cId="3105480901" sldId="281"/>
            <ac:graphicFrameMk id="4" creationId="{010927AE-0541-45BA-A3A4-221DD3FA8D5B}"/>
          </ac:graphicFrameMkLst>
        </pc:graphicFrameChg>
        <pc:graphicFrameChg chg="add del mod">
          <ac:chgData name="Igor Mironiuc" userId="61dccc2f-526a-4de5-a71d-7dfd73177509" providerId="ADAL" clId="{10494A96-4618-4F88-B41F-D9FE0858A74B}" dt="2021-11-01T15:46:06.333" v="208" actId="478"/>
          <ac:graphicFrameMkLst>
            <pc:docMk/>
            <pc:sldMk cId="3105480901" sldId="281"/>
            <ac:graphicFrameMk id="9" creationId="{ADA18785-344F-4A1E-A124-BE45EEA6C7A0}"/>
          </ac:graphicFrameMkLst>
        </pc:graphicFrameChg>
        <pc:graphicFrameChg chg="add mod">
          <ac:chgData name="Igor Mironiuc" userId="61dccc2f-526a-4de5-a71d-7dfd73177509" providerId="ADAL" clId="{10494A96-4618-4F88-B41F-D9FE0858A74B}" dt="2021-11-01T15:54:17.345" v="243" actId="207"/>
          <ac:graphicFrameMkLst>
            <pc:docMk/>
            <pc:sldMk cId="3105480901" sldId="281"/>
            <ac:graphicFrameMk id="12" creationId="{88192C11-8C2E-46F3-87E7-10AF15F839A1}"/>
          </ac:graphicFrameMkLst>
        </pc:graphicFrameChg>
      </pc:sldChg>
    </pc:docChg>
  </pc:docChgLst>
  <pc:docChgLst>
    <pc:chgData name="Igor Mironiuc" userId="S::imironiuc@irex.org::61dccc2f-526a-4de5-a71d-7dfd73177509" providerId="AD" clId="Web-{FDCF2F71-6C97-0F34-F668-76B5229B3E16}"/>
    <pc:docChg chg="modSld">
      <pc:chgData name="Igor Mironiuc" userId="S::imironiuc@irex.org::61dccc2f-526a-4de5-a71d-7dfd73177509" providerId="AD" clId="Web-{FDCF2F71-6C97-0F34-F668-76B5229B3E16}" dt="2021-11-02T08:35:07.207" v="3" actId="14100"/>
      <pc:docMkLst>
        <pc:docMk/>
      </pc:docMkLst>
      <pc:sldChg chg="addSp modSp">
        <pc:chgData name="Igor Mironiuc" userId="S::imironiuc@irex.org::61dccc2f-526a-4de5-a71d-7dfd73177509" providerId="AD" clId="Web-{FDCF2F71-6C97-0F34-F668-76B5229B3E16}" dt="2021-11-02T08:35:07.207" v="3" actId="14100"/>
        <pc:sldMkLst>
          <pc:docMk/>
          <pc:sldMk cId="3105480901" sldId="281"/>
        </pc:sldMkLst>
        <pc:spChg chg="add">
          <ac:chgData name="Igor Mironiuc" userId="S::imironiuc@irex.org::61dccc2f-526a-4de5-a71d-7dfd73177509" providerId="AD" clId="Web-{FDCF2F71-6C97-0F34-F668-76B5229B3E16}" dt="2021-11-02T08:34:43.081" v="1"/>
          <ac:spMkLst>
            <pc:docMk/>
            <pc:sldMk cId="3105480901" sldId="281"/>
            <ac:spMk id="2" creationId="{119BF084-6BDA-4A05-8D3F-52ACCFD74C8E}"/>
          </ac:spMkLst>
        </pc:spChg>
        <pc:graphicFrameChg chg="mod">
          <ac:chgData name="Igor Mironiuc" userId="S::imironiuc@irex.org::61dccc2f-526a-4de5-a71d-7dfd73177509" providerId="AD" clId="Web-{FDCF2F71-6C97-0F34-F668-76B5229B3E16}" dt="2021-11-02T08:35:07.207" v="3" actId="14100"/>
          <ac:graphicFrameMkLst>
            <pc:docMk/>
            <pc:sldMk cId="3105480901" sldId="281"/>
            <ac:graphicFrameMk id="12" creationId="{88192C11-8C2E-46F3-87E7-10AF15F839A1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98520174530488"/>
          <c:y val="4.6251714250993795E-2"/>
          <c:w val="0.56944592923995974"/>
          <c:h val="0.9530178940615727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0B-4F74-9D87-9EEF62A02E4C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B96-4FFB-AEB9-FC82AD2343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B96-4FFB-AEB9-FC82AD2343D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B96-4FFB-AEB9-FC82AD2343DF}"/>
              </c:ext>
            </c:extLst>
          </c:dPt>
          <c:cat>
            <c:strRef>
              <c:f>Sheet1!$A$2:$A$5</c:f>
              <c:strCache>
                <c:ptCount val="2"/>
                <c:pt idx="0">
                  <c:v>Transferuri de la Bugetul de Stat</c:v>
                </c:pt>
                <c:pt idx="1">
                  <c:v>Venituri proprii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#,##0">
                  <c:v>30242900</c:v>
                </c:pt>
                <c:pt idx="1">
                  <c:v>23895600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B-4F74-9D87-9EEF62A02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16867869061428"/>
          <c:y val="3.9988578065595831E-2"/>
          <c:w val="0.62270851987698983"/>
          <c:h val="0.9450157051598057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CF-461C-9B62-50293DFED761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CF-461C-9B62-50293DFED761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CF-461C-9B62-50293DFED7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CF-461C-9B62-50293DFED761}"/>
              </c:ext>
            </c:extLst>
          </c:dPt>
          <c:cat>
            <c:strRef>
              <c:f>Sheet1!$A$2:$A$5</c:f>
              <c:strCache>
                <c:ptCount val="3"/>
                <c:pt idx="0">
                  <c:v>Prestare servicii</c:v>
                </c:pt>
                <c:pt idx="1">
                  <c:v>Impozite</c:v>
                </c:pt>
                <c:pt idx="2">
                  <c:v>Taxe locale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1845000</c:v>
                </c:pt>
                <c:pt idx="1">
                  <c:v>18819100</c:v>
                </c:pt>
                <c:pt idx="2">
                  <c:v>3231500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7-470A-AE5B-A053DF580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Impozite</c:v>
                </c:pt>
                <c:pt idx="1">
                  <c:v>Prestare servicii</c:v>
                </c:pt>
                <c:pt idx="2">
                  <c:v>Taxe locale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14648600</c:v>
                </c:pt>
                <c:pt idx="1">
                  <c:v>1845000</c:v>
                </c:pt>
                <c:pt idx="2">
                  <c:v>2453000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E3-40FD-9B9B-54A23F6072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Impozite</c:v>
                </c:pt>
                <c:pt idx="1">
                  <c:v>Prestare servicii</c:v>
                </c:pt>
                <c:pt idx="2">
                  <c:v>Taxe locale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18819100</c:v>
                </c:pt>
                <c:pt idx="1">
                  <c:v>1845000</c:v>
                </c:pt>
                <c:pt idx="2">
                  <c:v>3231500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E3-40FD-9B9B-54A23F60722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Impozite</c:v>
                </c:pt>
                <c:pt idx="1">
                  <c:v>Prestare servicii</c:v>
                </c:pt>
                <c:pt idx="2">
                  <c:v>Taxe locale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21800000</c:v>
                </c:pt>
                <c:pt idx="1">
                  <c:v>2600000</c:v>
                </c:pt>
                <c:pt idx="2">
                  <c:v>3500000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E3-40FD-9B9B-54A23F607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0474456"/>
        <c:axId val="310477984"/>
      </c:barChart>
      <c:catAx>
        <c:axId val="310474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0477984"/>
        <c:crosses val="autoZero"/>
        <c:auto val="1"/>
        <c:lblAlgn val="ctr"/>
        <c:lblOffset val="100"/>
        <c:noMultiLvlLbl val="0"/>
      </c:catAx>
      <c:valAx>
        <c:axId val="310477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0474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69895009959319"/>
          <c:y val="7.9208385430867889E-2"/>
          <c:w val="0.48890154315764095"/>
          <c:h val="0.89044016125160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529258558250235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34-4EFB-9CA7-501549AE6D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Învățământ (3 grădinițe și Școala de Arte)</c:v>
                </c:pt>
                <c:pt idx="1">
                  <c:v>Primărie și Consiliul Local</c:v>
                </c:pt>
                <c:pt idx="2">
                  <c:v>Reparația drumurilor și Transport Public</c:v>
                </c:pt>
                <c:pt idx="3">
                  <c:v>Instituții de cultură, biblioteca, sport</c:v>
                </c:pt>
                <c:pt idx="4">
                  <c:v>Dezvoltarea comunală și amenajare </c:v>
                </c:pt>
                <c:pt idx="5">
                  <c:v>Aprovozionarea cu apă și canalizarea</c:v>
                </c:pt>
                <c:pt idx="6">
                  <c:v>Fondul de rezerva</c:v>
                </c:pt>
                <c:pt idx="7">
                  <c:v>Iluminatul public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29487800</c:v>
                </c:pt>
                <c:pt idx="1">
                  <c:v>5898200</c:v>
                </c:pt>
                <c:pt idx="2">
                  <c:v>13751000</c:v>
                </c:pt>
                <c:pt idx="3">
                  <c:v>1600000</c:v>
                </c:pt>
                <c:pt idx="4">
                  <c:v>5800000</c:v>
                </c:pt>
                <c:pt idx="5">
                  <c:v>2400000</c:v>
                </c:pt>
                <c:pt idx="6">
                  <c:v>600000</c:v>
                </c:pt>
                <c:pt idx="7" formatCode="General">
                  <c:v>1800000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B-4CA3-A2B1-1D62AE8F0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4090088"/>
        <c:axId val="234094792"/>
      </c:barChart>
      <c:catAx>
        <c:axId val="2340900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2000" b="0" i="0" u="none" strike="noStrike" kern="1200" baseline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4094792"/>
        <c:crosses val="autoZero"/>
        <c:auto val="1"/>
        <c:lblAlgn val="ctr"/>
        <c:lblOffset val="100"/>
        <c:noMultiLvlLbl val="0"/>
      </c:catAx>
      <c:valAx>
        <c:axId val="23409479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409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355499987589756"/>
          <c:y val="2.2861559158334599E-2"/>
          <c:w val="0.47632660221474427"/>
          <c:h val="0.809966439711188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Fondul de rezerva</c:v>
                </c:pt>
                <c:pt idx="1">
                  <c:v>Instituții de cultură, biblioteca, sport</c:v>
                </c:pt>
                <c:pt idx="2">
                  <c:v>Reparația drumurilor și Transport Public</c:v>
                </c:pt>
                <c:pt idx="3">
                  <c:v>Dezvoltarea comunală și amenajare, iluminat și aprovozionare cu apă </c:v>
                </c:pt>
                <c:pt idx="4">
                  <c:v>Primărie și Consiliul Local</c:v>
                </c:pt>
                <c:pt idx="5">
                  <c:v>Învățământ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400000</c:v>
                </c:pt>
                <c:pt idx="1">
                  <c:v>1200000</c:v>
                </c:pt>
                <c:pt idx="2">
                  <c:v>6352000</c:v>
                </c:pt>
                <c:pt idx="3">
                  <c:v>8824100</c:v>
                </c:pt>
                <c:pt idx="4">
                  <c:v>4100000</c:v>
                </c:pt>
                <c:pt idx="5">
                  <c:v>24548500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60-4FF4-B37C-17DC43A703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Fondul de rezerva</c:v>
                </c:pt>
                <c:pt idx="1">
                  <c:v>Instituții de cultură, biblioteca, sport</c:v>
                </c:pt>
                <c:pt idx="2">
                  <c:v>Reparația drumurilor și Transport Public</c:v>
                </c:pt>
                <c:pt idx="3">
                  <c:v>Dezvoltarea comunală și amenajare, iluminat și aprovozionare cu apă </c:v>
                </c:pt>
                <c:pt idx="4">
                  <c:v>Primărie și Consiliul Local</c:v>
                </c:pt>
                <c:pt idx="5">
                  <c:v>Învățământ 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400000</c:v>
                </c:pt>
                <c:pt idx="1">
                  <c:v>1275400</c:v>
                </c:pt>
                <c:pt idx="2">
                  <c:v>15222400</c:v>
                </c:pt>
                <c:pt idx="3">
                  <c:v>6501000</c:v>
                </c:pt>
                <c:pt idx="4">
                  <c:v>4670500</c:v>
                </c:pt>
                <c:pt idx="5">
                  <c:v>26069200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60-4FF4-B37C-17DC43A703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Fondul de rezerva</c:v>
                </c:pt>
                <c:pt idx="1">
                  <c:v>Instituții de cultură, biblioteca, sport</c:v>
                </c:pt>
                <c:pt idx="2">
                  <c:v>Reparația drumurilor și Transport Public</c:v>
                </c:pt>
                <c:pt idx="3">
                  <c:v>Dezvoltarea comunală și amenajare, iluminat și aprovozionare cu apă </c:v>
                </c:pt>
                <c:pt idx="4">
                  <c:v>Primărie și Consiliul Local</c:v>
                </c:pt>
                <c:pt idx="5">
                  <c:v>Învățământ </c:v>
                </c:pt>
              </c:strCache>
            </c:strRef>
          </c:cat>
          <c:val>
            <c:numRef>
              <c:f>Sheet1!$D$2:$D$7</c:f>
              <c:numCache>
                <c:formatCode>0.0</c:formatCode>
                <c:ptCount val="6"/>
                <c:pt idx="0">
                  <c:v>600000</c:v>
                </c:pt>
                <c:pt idx="1">
                  <c:v>1600000</c:v>
                </c:pt>
                <c:pt idx="2">
                  <c:v>13751000</c:v>
                </c:pt>
                <c:pt idx="3">
                  <c:v>10000000</c:v>
                </c:pt>
                <c:pt idx="4">
                  <c:v>5898200</c:v>
                </c:pt>
                <c:pt idx="5">
                  <c:v>29487800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60-4FF4-B37C-17DC43A703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34087344"/>
        <c:axId val="234090480"/>
      </c:barChart>
      <c:catAx>
        <c:axId val="234087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4090480"/>
        <c:crosses val="autoZero"/>
        <c:auto val="1"/>
        <c:lblAlgn val="ctr"/>
        <c:lblOffset val="100"/>
        <c:noMultiLvlLbl val="0"/>
      </c:catAx>
      <c:valAx>
        <c:axId val="234090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408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2CF9D-D04E-4B55-8738-A56A88D32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8619D7-4919-4B32-8D09-D9AC507E9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CDD42-5898-4F24-9109-3A49CE494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C82D1-63F0-4FF7-BFB6-C2811791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0C274-231B-4B5F-9441-D3EC091F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5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AA66C-A1EA-4F5B-B3B1-3EC0C0FD2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F38293-8E08-4C26-83C3-274D91E43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73519-B90E-4BDE-9F56-67B6CC1D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2F1BC-3CED-443B-B113-F3E3CB13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9249F-AE28-4842-8E5B-BF68BCCD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363A6F-FA84-4914-BC3A-4A8539DF9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35CB1-0578-4F48-9C65-280BCA4F8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A33F7-8FCC-4B5E-8465-E494F9DD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F4F88-95FD-495C-8CF7-99DD5488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65C6D-A596-46D8-BF62-9194BFDE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0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06F4-A535-4687-A001-491CD0E47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1A778-C2D9-46EA-B3C7-C88A28A3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9218D-A78E-4220-86CF-2854EA6E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5C3D3-02A9-4616-A1C9-68EF803D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07B65-E59A-4115-851E-27B980C0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2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DC6A4-F916-4610-9631-749EC79C4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836E5-118A-4216-BDA9-D498B1BA7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3C28-B025-4C76-86A2-5521503B4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C1958-7F02-4471-976A-549D12DD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4A923-D007-472E-91B2-4F2D47364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8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3F86-4498-4B63-BDCF-A08BBC883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50F9B-5682-4BCB-BE3F-4D3E20A1F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6F7C6-A770-4664-A0A0-3EED4F188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41A4A-8385-450C-BD7A-1F819B3D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58428-C59D-4BE1-AE12-B71EFEF3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D7DA5-C80D-45AD-94A9-D695B088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8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48646-8084-4132-A843-2B072E685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7F30C-E281-4854-971A-BB69EC6A3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E7465-7A48-49F8-B7E4-6C9628F13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E1DF5C-6990-4D63-A584-7E8D6F0143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0CD24-6463-4E9A-B48A-3021CEEF1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FA86FE-4E30-433B-9A26-06781CB1F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71B2E-0FBC-44B9-BFEB-996153FF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90B5F1-4D80-445B-AE30-71700D78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7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0C8B-B948-46D0-9C47-2492B52D0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AF005D-20F3-420F-9B9F-7F0B9AA3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B835B7-DB06-4D28-B360-59487D2C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A97A21-9FB5-4A49-A0E6-EB83DAC0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1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A67BB-4F71-4D68-ADC6-3998280BF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2982CA-FE7B-4C2A-AFA8-60B1D091F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A10CA-2233-4EC0-85CF-6FB24F4D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9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5EF82-86C2-4ECF-8A0A-ABB783F5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A1E4D-6C9C-4B75-B917-A3803E4E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0DDD8-5A6F-4DF6-83B4-8771C7A48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F5AFBE-BDA6-4B4E-87C7-8CDF6962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7F9D3-0256-42B1-84E4-D183A2C17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902A8-D6C0-4BFD-AFA4-6EAE53CE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4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F696-35E0-40D6-BB38-E9CA8144C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8F72A4-8C16-4975-BEF9-68B77DCD2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35C7D-94FF-4E4F-B12E-02249928F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6A2010-BEFE-40A1-B2C4-52EFB96AD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1C896-FDD4-462F-9FB6-0F5740F7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7A050-55EF-4E0D-B630-0B381132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1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3937D8-401F-40DE-88B0-631BEA788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03EA7-0EAA-4882-AA82-7AD7AFC96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59982-2C5B-4B71-9E11-4C93E5739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7779C-6DBE-46A5-A19B-77F1FDB919B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50BDA-6CB2-4DD5-AD0F-E0E99C320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7A5D8-6099-47D1-AA80-ED8F3DAB9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1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1D1E-85A4-4443-B81C-7715B15E8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551" y="1115580"/>
            <a:ext cx="11864914" cy="311239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o-RO" sz="9600" dirty="0">
                <a:solidFill>
                  <a:schemeClr val="bg1"/>
                </a:solidFill>
                <a:latin typeface="Arial Black" panose="020B0A04020102020204" pitchFamily="34" charset="0"/>
              </a:rPr>
              <a:t>BUGETUL</a:t>
            </a:r>
            <a:br>
              <a:rPr lang="ro-RO" sz="96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o-RO" sz="9600" dirty="0">
                <a:solidFill>
                  <a:schemeClr val="bg1"/>
                </a:solidFill>
                <a:latin typeface="Arial Black" panose="020B0A04020102020204" pitchFamily="34" charset="0"/>
              </a:rPr>
              <a:t>20</a:t>
            </a:r>
            <a:r>
              <a:rPr lang="en-US" sz="9600" dirty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r>
              <a:rPr lang="ro-RO" sz="9600" dirty="0">
                <a:solidFill>
                  <a:schemeClr val="bg1"/>
                </a:solidFill>
                <a:latin typeface="Arial Black" panose="020B0A04020102020204" pitchFamily="34" charset="0"/>
              </a:rPr>
              <a:t>3</a:t>
            </a:r>
            <a:endParaRPr lang="en-US" sz="9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B29EB2-A4F2-49AA-B276-0E988D746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" y="4299038"/>
            <a:ext cx="11864915" cy="951674"/>
          </a:xfrm>
        </p:spPr>
        <p:txBody>
          <a:bodyPr>
            <a:normAutofit/>
          </a:bodyPr>
          <a:lstStyle/>
          <a:p>
            <a:r>
              <a:rPr lang="ro-RO" sz="5400">
                <a:solidFill>
                  <a:schemeClr val="accent2"/>
                </a:solidFill>
              </a:rPr>
              <a:t>Proiect</a:t>
            </a:r>
            <a:endParaRPr lang="en-US" sz="5400">
              <a:solidFill>
                <a:schemeClr val="accent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280953-C682-4CBF-A4C3-D9C9889777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390B23-9880-488C-97B5-7F19DBECB2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C2A35C3-B064-4794-9D68-EEB501F66D47}"/>
              </a:ext>
            </a:extLst>
          </p:cNvPr>
          <p:cNvSpPr txBox="1"/>
          <p:nvPr/>
        </p:nvSpPr>
        <p:spPr>
          <a:xfrm>
            <a:off x="186446" y="5321772"/>
            <a:ext cx="3201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Eveniment organizat cu suportul Programului Comunitatea Mea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FAAC6E-1783-4DFE-A781-0B729B27CEDD}"/>
              </a:ext>
            </a:extLst>
          </p:cNvPr>
          <p:cNvSpPr txBox="1"/>
          <p:nvPr/>
        </p:nvSpPr>
        <p:spPr>
          <a:xfrm>
            <a:off x="186446" y="311840"/>
            <a:ext cx="11864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dirty="0">
                <a:solidFill>
                  <a:schemeClr val="accent1">
                    <a:lumMod val="50000"/>
                  </a:schemeClr>
                </a:solidFill>
              </a:rPr>
              <a:t>Primăria IALOVENI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00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C7778F-3DD4-4BFD-A605-6868364E5708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 dirty="0">
                <a:solidFill>
                  <a:schemeClr val="accent2"/>
                </a:solidFill>
              </a:rPr>
              <a:t>Grădinițe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23 027,0 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7C0990-17AF-47A9-9DD3-AF4FE4F9DBB1}"/>
              </a:ext>
            </a:extLst>
          </p:cNvPr>
          <p:cNvCxnSpPr>
            <a:cxnSpLocks/>
          </p:cNvCxnSpPr>
          <p:nvPr/>
        </p:nvCxnSpPr>
        <p:spPr>
          <a:xfrm>
            <a:off x="6124112" y="2884497"/>
            <a:ext cx="0" cy="744734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2379921" y="2906526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9310967" y="2862469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2365479" y="2862469"/>
            <a:ext cx="6959032" cy="440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1478880" y="3766630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36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Salarii</a:t>
            </a:r>
            <a:endParaRPr lang="en-US" sz="3600" b="1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83820999-0810-4812-BEBF-B40527986774}"/>
              </a:ext>
            </a:extLst>
          </p:cNvPr>
          <p:cNvSpPr/>
          <p:nvPr/>
        </p:nvSpPr>
        <p:spPr>
          <a:xfrm>
            <a:off x="452996" y="1231301"/>
            <a:ext cx="1874399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31F9A-19BC-4B9A-AE20-CEAC264C74E6}"/>
              </a:ext>
            </a:extLst>
          </p:cNvPr>
          <p:cNvSpPr txBox="1"/>
          <p:nvPr/>
        </p:nvSpPr>
        <p:spPr>
          <a:xfrm>
            <a:off x="539590" y="1368489"/>
            <a:ext cx="2020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bg1"/>
                </a:solidFill>
              </a:rPr>
              <a:t>1 050 copii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0" name="Speech Bubble: Rectangle 19">
            <a:extLst>
              <a:ext uri="{FF2B5EF4-FFF2-40B4-BE49-F238E27FC236}">
                <a16:creationId xmlns:a16="http://schemas.microsoft.com/office/drawing/2014/main" id="{3AEF1347-68AC-427C-A7CE-FBCC37E0F3F6}"/>
              </a:ext>
            </a:extLst>
          </p:cNvPr>
          <p:cNvSpPr/>
          <p:nvPr/>
        </p:nvSpPr>
        <p:spPr>
          <a:xfrm>
            <a:off x="9332396" y="1244655"/>
            <a:ext cx="2706276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03676B-867A-4791-9DCF-523CEA76B5A4}"/>
              </a:ext>
            </a:extLst>
          </p:cNvPr>
          <p:cNvSpPr txBox="1"/>
          <p:nvPr/>
        </p:nvSpPr>
        <p:spPr>
          <a:xfrm>
            <a:off x="9412357" y="1391211"/>
            <a:ext cx="2570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bg1"/>
                </a:solidFill>
              </a:rPr>
              <a:t>21 930 lei/copil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ADB861-7E1F-4A42-BCBA-951F15697920}"/>
              </a:ext>
            </a:extLst>
          </p:cNvPr>
          <p:cNvSpPr txBox="1"/>
          <p:nvPr/>
        </p:nvSpPr>
        <p:spPr>
          <a:xfrm>
            <a:off x="4591797" y="3776135"/>
            <a:ext cx="2904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Alimentație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7851915" y="3766630"/>
            <a:ext cx="2951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Servicii </a:t>
            </a:r>
          </a:p>
          <a:p>
            <a:pPr algn="ctr"/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comunale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05A6BE-D2AC-437A-BD42-7D01A550DD03}"/>
              </a:ext>
            </a:extLst>
          </p:cNvPr>
          <p:cNvSpPr txBox="1"/>
          <p:nvPr/>
        </p:nvSpPr>
        <p:spPr>
          <a:xfrm>
            <a:off x="429524" y="4813336"/>
            <a:ext cx="34240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13 560,6 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4073578" y="4720737"/>
            <a:ext cx="34240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5 114,0 </a:t>
            </a:r>
          </a:p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25CCE84-26B6-4A64-99C4-9961C1DCA7FF}"/>
              </a:ext>
            </a:extLst>
          </p:cNvPr>
          <p:cNvSpPr txBox="1"/>
          <p:nvPr/>
        </p:nvSpPr>
        <p:spPr>
          <a:xfrm>
            <a:off x="7668443" y="4813336"/>
            <a:ext cx="34240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4 352,4 </a:t>
            </a:r>
          </a:p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161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C7778F-3DD4-4BFD-A605-6868364E5708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>
                <a:solidFill>
                  <a:schemeClr val="accent2"/>
                </a:solidFill>
              </a:rPr>
              <a:t>Primăria și Consiliul Local</a:t>
            </a:r>
            <a:endParaRPr lang="en-US" sz="3600" b="1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5 898,2 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7C0990-17AF-47A9-9DD3-AF4FE4F9DBB1}"/>
              </a:ext>
            </a:extLst>
          </p:cNvPr>
          <p:cNvCxnSpPr>
            <a:cxnSpLocks/>
          </p:cNvCxnSpPr>
          <p:nvPr/>
        </p:nvCxnSpPr>
        <p:spPr>
          <a:xfrm flipH="1">
            <a:off x="5953037" y="2903444"/>
            <a:ext cx="3366" cy="72270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1813136" y="2906526"/>
            <a:ext cx="41" cy="71492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9956800" y="2862469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1786989" y="2862469"/>
            <a:ext cx="8169811" cy="440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937492" y="376663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Salarii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83820999-0810-4812-BEBF-B40527986774}"/>
              </a:ext>
            </a:extLst>
          </p:cNvPr>
          <p:cNvSpPr/>
          <p:nvPr/>
        </p:nvSpPr>
        <p:spPr>
          <a:xfrm>
            <a:off x="452996" y="1231301"/>
            <a:ext cx="2329961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D31F9A-19BC-4B9A-AE20-CEAC264C74E6}"/>
              </a:ext>
            </a:extLst>
          </p:cNvPr>
          <p:cNvSpPr txBox="1"/>
          <p:nvPr/>
        </p:nvSpPr>
        <p:spPr>
          <a:xfrm>
            <a:off x="566530" y="1370715"/>
            <a:ext cx="2146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>
                <a:solidFill>
                  <a:schemeClr val="bg1"/>
                </a:solidFill>
              </a:rPr>
              <a:t>31,5 unități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ADB861-7E1F-4A42-BCBA-951F15697920}"/>
              </a:ext>
            </a:extLst>
          </p:cNvPr>
          <p:cNvSpPr txBox="1"/>
          <p:nvPr/>
        </p:nvSpPr>
        <p:spPr>
          <a:xfrm>
            <a:off x="8480839" y="3766630"/>
            <a:ext cx="2951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Alte</a:t>
            </a:r>
          </a:p>
          <a:p>
            <a:pPr algn="ctr"/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cheltuieli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4480442" y="3766629"/>
            <a:ext cx="2951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Servicii </a:t>
            </a:r>
          </a:p>
          <a:p>
            <a:pPr algn="ctr"/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comunale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05A6BE-D2AC-437A-BD42-7D01A550DD03}"/>
              </a:ext>
            </a:extLst>
          </p:cNvPr>
          <p:cNvSpPr txBox="1"/>
          <p:nvPr/>
        </p:nvSpPr>
        <p:spPr>
          <a:xfrm>
            <a:off x="-53838" y="4792739"/>
            <a:ext cx="34240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3 167,2</a:t>
            </a:r>
          </a:p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4159854" y="4813335"/>
            <a:ext cx="34240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350,0</a:t>
            </a:r>
          </a:p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25CCE84-26B6-4A64-99C4-9961C1DCA7FF}"/>
              </a:ext>
            </a:extLst>
          </p:cNvPr>
          <p:cNvSpPr txBox="1"/>
          <p:nvPr/>
        </p:nvSpPr>
        <p:spPr>
          <a:xfrm>
            <a:off x="8337310" y="4813336"/>
            <a:ext cx="34240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2 381,0</a:t>
            </a:r>
          </a:p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737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1 600,0 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7C0990-17AF-47A9-9DD3-AF4FE4F9DBB1}"/>
              </a:ext>
            </a:extLst>
          </p:cNvPr>
          <p:cNvCxnSpPr>
            <a:cxnSpLocks/>
          </p:cNvCxnSpPr>
          <p:nvPr/>
        </p:nvCxnSpPr>
        <p:spPr>
          <a:xfrm>
            <a:off x="5959115" y="2895512"/>
            <a:ext cx="0" cy="771613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2243952" y="2906526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10056033" y="2859133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2226231" y="2862469"/>
            <a:ext cx="7829802" cy="6608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869216" y="3851296"/>
            <a:ext cx="2177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Biblioteca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ADB861-7E1F-4A42-BCBA-951F15697920}"/>
              </a:ext>
            </a:extLst>
          </p:cNvPr>
          <p:cNvSpPr txBox="1"/>
          <p:nvPr/>
        </p:nvSpPr>
        <p:spPr>
          <a:xfrm>
            <a:off x="8517138" y="3739155"/>
            <a:ext cx="2951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Sport/tineret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4483154" y="3739155"/>
            <a:ext cx="2951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Colective populare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05A6BE-D2AC-437A-BD42-7D01A550DD03}"/>
              </a:ext>
            </a:extLst>
          </p:cNvPr>
          <p:cNvSpPr txBox="1"/>
          <p:nvPr/>
        </p:nvSpPr>
        <p:spPr>
          <a:xfrm>
            <a:off x="186165" y="4708612"/>
            <a:ext cx="34240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745,9</a:t>
            </a:r>
          </a:p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4244363" y="4813336"/>
            <a:ext cx="34240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454,1</a:t>
            </a:r>
          </a:p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25CCE84-26B6-4A64-99C4-9961C1DCA7FF}"/>
              </a:ext>
            </a:extLst>
          </p:cNvPr>
          <p:cNvSpPr txBox="1"/>
          <p:nvPr/>
        </p:nvSpPr>
        <p:spPr>
          <a:xfrm>
            <a:off x="8281059" y="4772561"/>
            <a:ext cx="34240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400,0</a:t>
            </a:r>
          </a:p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>
                <a:solidFill>
                  <a:schemeClr val="accent2"/>
                </a:solidFill>
              </a:rPr>
              <a:t>Instituții de cultură, biblioteca, sport</a:t>
            </a:r>
            <a:endParaRPr lang="en-US" sz="36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44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10 000, 0 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9310967" y="2862469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>
            <a:off x="3118145" y="2819521"/>
            <a:ext cx="6192822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7ADB861-7E1F-4A42-BCBA-951F15697920}"/>
              </a:ext>
            </a:extLst>
          </p:cNvPr>
          <p:cNvSpPr txBox="1"/>
          <p:nvPr/>
        </p:nvSpPr>
        <p:spPr>
          <a:xfrm>
            <a:off x="8480424" y="3723823"/>
            <a:ext cx="2130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Iluminatul stradal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4997648" y="3766630"/>
            <a:ext cx="2433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Amenajarea teritoriului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5056380" y="4918035"/>
            <a:ext cx="23791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5 800,0</a:t>
            </a:r>
          </a:p>
          <a:p>
            <a:pPr algn="ctr"/>
            <a:r>
              <a:rPr lang="ro-RO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mii lei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25CCE84-26B6-4A64-99C4-9961C1DCA7FF}"/>
              </a:ext>
            </a:extLst>
          </p:cNvPr>
          <p:cNvSpPr txBox="1"/>
          <p:nvPr/>
        </p:nvSpPr>
        <p:spPr>
          <a:xfrm>
            <a:off x="8496977" y="4954929"/>
            <a:ext cx="2295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1 800,0</a:t>
            </a:r>
          </a:p>
          <a:p>
            <a:pPr algn="ctr"/>
            <a:r>
              <a:rPr lang="ro-RO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mii lei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>
                <a:solidFill>
                  <a:schemeClr val="accent2"/>
                </a:solidFill>
              </a:rPr>
              <a:t>Dezvoltarea comunală, amenajare și iluminat stradal  </a:t>
            </a:r>
            <a:endParaRPr lang="en-US" sz="3600" b="1">
              <a:solidFill>
                <a:schemeClr val="accent2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C268B8-3B5A-46A3-BD2B-F6B936A47C54}"/>
              </a:ext>
            </a:extLst>
          </p:cNvPr>
          <p:cNvSpPr txBox="1"/>
          <p:nvPr/>
        </p:nvSpPr>
        <p:spPr>
          <a:xfrm>
            <a:off x="10244667" y="1883279"/>
            <a:ext cx="16424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>
                <a:solidFill>
                  <a:schemeClr val="bg1"/>
                </a:solidFill>
              </a:rPr>
              <a:t>... km de srăzi iluminate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57645" y="3675622"/>
            <a:ext cx="292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Aprovizionarea cu apă</a:t>
            </a:r>
          </a:p>
          <a:p>
            <a:pPr algn="ctr"/>
            <a:r>
              <a:rPr lang="ro-RO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 și canalizarea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79253" y="4962127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2400" dirty="0">
                <a:solidFill>
                  <a:srgbClr val="002060"/>
                </a:solidFill>
                <a:latin typeface="Arial Black" panose="020B0A04020102020204" pitchFamily="34" charset="0"/>
              </a:rPr>
              <a:t>2 400,0</a:t>
            </a:r>
          </a:p>
          <a:p>
            <a:pPr algn="ctr"/>
            <a:r>
              <a:rPr lang="ro-RO" sz="2400" dirty="0">
                <a:solidFill>
                  <a:srgbClr val="002060"/>
                </a:solidFill>
                <a:latin typeface="Arial Black" panose="020B0A04020102020204" pitchFamily="34" charset="0"/>
              </a:rPr>
              <a:t>mii lei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3118145" y="2841549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6067154" y="2906526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048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3012002" y="3419027"/>
            <a:ext cx="640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13 751,0 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499824" y="2465531"/>
            <a:ext cx="11829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5400" b="1" dirty="0">
                <a:solidFill>
                  <a:schemeClr val="accent2"/>
                </a:solidFill>
              </a:rPr>
              <a:t>Reparația drumurilor</a:t>
            </a:r>
            <a:endParaRPr lang="en-US" sz="5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50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613D83-0B66-4E4E-82F0-DB36A8EE1A70}"/>
              </a:ext>
            </a:extLst>
          </p:cNvPr>
          <p:cNvSpPr>
            <a:spLocks noGrp="1"/>
          </p:cNvSpPr>
          <p:nvPr/>
        </p:nvSpPr>
        <p:spPr>
          <a:xfrm>
            <a:off x="0" y="2669717"/>
            <a:ext cx="12192000" cy="9297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>
                <a:solidFill>
                  <a:schemeClr val="accent1">
                    <a:lumMod val="50000"/>
                  </a:schemeClr>
                </a:solidFill>
                <a:latin typeface="Arial Black"/>
              </a:rPr>
              <a:t>Ce propuneri aveți?</a:t>
            </a:r>
            <a:endParaRPr lang="en-US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088B56-0D81-45D5-9CF1-9E01921619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55" y="6205329"/>
            <a:ext cx="1577439" cy="4721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6F5F3EF-87F2-4D28-83D9-9745F7760A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294" y="6141380"/>
            <a:ext cx="12001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06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95E9652-CCC3-441B-9142-AE688163DE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A94257-BE4C-4D27-908D-2682E49883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ACAB071-F407-4CAD-AC67-69D6C6AFB641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13D83-0B66-4E4E-82F0-DB36A8EE1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Bugetul 2023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3324E8-63E4-4A43-A35E-DFC997FBB5AB}"/>
              </a:ext>
            </a:extLst>
          </p:cNvPr>
          <p:cNvSpPr txBox="1"/>
          <p:nvPr/>
        </p:nvSpPr>
        <p:spPr>
          <a:xfrm>
            <a:off x="209550" y="3244334"/>
            <a:ext cx="118291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6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61 337, 0 mii lei</a:t>
            </a:r>
            <a:endParaRPr lang="en-US" sz="6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27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Bugetul 2023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61 337, 0 mii 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2379921" y="2906526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9691967" y="2862469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2365479" y="2862469"/>
            <a:ext cx="7326487" cy="4405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-26417" y="3711182"/>
            <a:ext cx="48269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36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Venituri</a:t>
            </a:r>
          </a:p>
          <a:p>
            <a:pPr algn="ctr"/>
            <a:r>
              <a:rPr lang="ro-RO" sz="36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(de unde vin banii)</a:t>
            </a:r>
            <a:endParaRPr lang="en-US" sz="3600" b="1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6964680" y="3766630"/>
            <a:ext cx="5436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6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Cheltuieli</a:t>
            </a:r>
          </a:p>
          <a:p>
            <a:pPr algn="ctr"/>
            <a:r>
              <a:rPr lang="ro-RO" sz="36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(unde se duc banii)</a:t>
            </a:r>
            <a:endParaRPr lang="en-US" sz="3600" b="1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7563B6E-13C0-465D-A27C-DB5BD8FFD183}"/>
              </a:ext>
            </a:extLst>
          </p:cNvPr>
          <p:cNvCxnSpPr>
            <a:cxnSpLocks/>
          </p:cNvCxnSpPr>
          <p:nvPr/>
        </p:nvCxnSpPr>
        <p:spPr>
          <a:xfrm>
            <a:off x="6122127" y="2451412"/>
            <a:ext cx="0" cy="434663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961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C6B4D59-9A2D-4B71-9AAD-CACC62FBB5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F3E1186-01F9-4D5B-AEB2-E53860A447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54E498C-FDB0-498B-9B7A-958ED7F27669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B3DB754-843E-4EEF-91D5-504E00758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 dirty="0">
                <a:solidFill>
                  <a:schemeClr val="bg1"/>
                </a:solidFill>
                <a:latin typeface="Arial Black"/>
              </a:rPr>
              <a:t>Analiza comparativă a </a:t>
            </a:r>
            <a:r>
              <a:rPr lang="en-US" dirty="0" err="1">
                <a:solidFill>
                  <a:schemeClr val="bg1"/>
                </a:solidFill>
                <a:latin typeface="Arial Black"/>
              </a:rPr>
              <a:t>bugetului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A2FC4A-104F-4692-8055-65E9FD372B91}"/>
              </a:ext>
            </a:extLst>
          </p:cNvPr>
          <p:cNvSpPr txBox="1"/>
          <p:nvPr/>
        </p:nvSpPr>
        <p:spPr>
          <a:xfrm>
            <a:off x="209550" y="1128405"/>
            <a:ext cx="1182912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o-RO" sz="2800" b="1" dirty="0">
                <a:solidFill>
                  <a:schemeClr val="accent2"/>
                </a:solidFill>
              </a:rPr>
              <a:t>anii 2021 – 2022 - 2023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E7414143-70F4-46A3-B84B-2CD32A44D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860572"/>
              </p:ext>
            </p:extLst>
          </p:nvPr>
        </p:nvGraphicFramePr>
        <p:xfrm>
          <a:off x="608551" y="1973429"/>
          <a:ext cx="11269221" cy="312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407">
                  <a:extLst>
                    <a:ext uri="{9D8B030D-6E8A-4147-A177-3AD203B41FA5}">
                      <a16:colId xmlns:a16="http://schemas.microsoft.com/office/drawing/2014/main" val="4004519581"/>
                    </a:ext>
                  </a:extLst>
                </a:gridCol>
                <a:gridCol w="3756407">
                  <a:extLst>
                    <a:ext uri="{9D8B030D-6E8A-4147-A177-3AD203B41FA5}">
                      <a16:colId xmlns:a16="http://schemas.microsoft.com/office/drawing/2014/main" val="161622685"/>
                    </a:ext>
                  </a:extLst>
                </a:gridCol>
                <a:gridCol w="3756407">
                  <a:extLst>
                    <a:ext uri="{9D8B030D-6E8A-4147-A177-3AD203B41FA5}">
                      <a16:colId xmlns:a16="http://schemas.microsoft.com/office/drawing/2014/main" val="2483219283"/>
                    </a:ext>
                  </a:extLst>
                </a:gridCol>
              </a:tblGrid>
              <a:tr h="156323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202</a:t>
                      </a:r>
                      <a:r>
                        <a:rPr lang="ro-RO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US" sz="4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202</a:t>
                      </a:r>
                      <a:r>
                        <a:rPr lang="ro-RO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sz="4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202</a:t>
                      </a:r>
                      <a:r>
                        <a:rPr lang="ro-RO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sz="4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911120"/>
                  </a:ext>
                </a:extLst>
              </a:tr>
              <a:tr h="1563236">
                <a:tc>
                  <a:txBody>
                    <a:bodyPr/>
                    <a:lstStyle/>
                    <a:p>
                      <a:pPr algn="ctr"/>
                      <a:r>
                        <a:rPr lang="ro-RO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45 424, 6 mii </a:t>
                      </a:r>
                      <a:r>
                        <a:rPr lang="en-US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lei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54 138, 5 mii </a:t>
                      </a:r>
                      <a:r>
                        <a:rPr lang="en-US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lei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61 337, 0 mii </a:t>
                      </a:r>
                      <a:r>
                        <a:rPr lang="en-US" sz="4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lei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440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20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D9AE3B7-D09C-4FCB-9905-781A13A236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6005093"/>
              </p:ext>
            </p:extLst>
          </p:nvPr>
        </p:nvGraphicFramePr>
        <p:xfrm>
          <a:off x="4028761" y="1721309"/>
          <a:ext cx="7872550" cy="4846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2C4AF6A-2D81-4FAA-BE2D-3BA0FAFF3003}"/>
              </a:ext>
            </a:extLst>
          </p:cNvPr>
          <p:cNvSpPr txBox="1"/>
          <p:nvPr/>
        </p:nvSpPr>
        <p:spPr>
          <a:xfrm>
            <a:off x="846480" y="3326056"/>
            <a:ext cx="5042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Transferuri</a:t>
            </a:r>
            <a:r>
              <a:rPr lang="en-US" sz="2800" b="1" dirty="0"/>
              <a:t> de la </a:t>
            </a:r>
            <a:r>
              <a:rPr lang="en-US" sz="2800" b="1" dirty="0" err="1"/>
              <a:t>Bugetul</a:t>
            </a:r>
            <a:r>
              <a:rPr lang="en-US" sz="2800" b="1" dirty="0"/>
              <a:t> de Stat</a:t>
            </a:r>
            <a:endParaRPr lang="ro-RO" sz="2800" b="1" dirty="0"/>
          </a:p>
          <a:p>
            <a:r>
              <a:rPr lang="ro-RO" sz="2800" b="1" dirty="0"/>
              <a:t>33 332, 5 mii lei (54,3%)</a:t>
            </a:r>
            <a:endParaRPr lang="en-US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DACBB3-B155-4FB1-93D1-AB6B184C014B}"/>
              </a:ext>
            </a:extLst>
          </p:cNvPr>
          <p:cNvSpPr txBox="1"/>
          <p:nvPr/>
        </p:nvSpPr>
        <p:spPr>
          <a:xfrm>
            <a:off x="780977" y="4592595"/>
            <a:ext cx="37353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800" b="1" dirty="0"/>
              <a:t>Venituri proprii</a:t>
            </a:r>
          </a:p>
          <a:p>
            <a:r>
              <a:rPr lang="ro-RO" sz="2800" b="1" dirty="0"/>
              <a:t>28 004, 5 mii lei (4</a:t>
            </a:r>
            <a:r>
              <a:rPr lang="en-US" sz="2800" b="1" dirty="0"/>
              <a:t>5</a:t>
            </a:r>
            <a:r>
              <a:rPr lang="ro-RO" sz="2800" b="1" dirty="0"/>
              <a:t>,7%)</a:t>
            </a:r>
            <a:endParaRPr lang="en-US" sz="28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EEC12C-EA1D-4078-A0FE-AA5662162317}"/>
              </a:ext>
            </a:extLst>
          </p:cNvPr>
          <p:cNvSpPr/>
          <p:nvPr/>
        </p:nvSpPr>
        <p:spPr>
          <a:xfrm>
            <a:off x="290689" y="4699534"/>
            <a:ext cx="490288" cy="3701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E551DA-7B2D-4EDB-A6BB-45A1C6120FA4}"/>
              </a:ext>
            </a:extLst>
          </p:cNvPr>
          <p:cNvSpPr/>
          <p:nvPr/>
        </p:nvSpPr>
        <p:spPr>
          <a:xfrm>
            <a:off x="290689" y="3482907"/>
            <a:ext cx="490288" cy="3701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ACE8C7-5806-4836-9D87-69587DC8D4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2763539-2056-4436-B8AF-23567483BC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6D9925D-E264-4649-AF4F-33D5BFA703BC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8C0D16D-F121-4C50-A760-AAF05466C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De unde vin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1CF2A0-C66D-4907-B29E-E8A9EA52A6F5}"/>
              </a:ext>
            </a:extLst>
          </p:cNvPr>
          <p:cNvSpPr txBox="1"/>
          <p:nvPr/>
        </p:nvSpPr>
        <p:spPr>
          <a:xfrm>
            <a:off x="209550" y="1120596"/>
            <a:ext cx="11829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err="1">
                <a:solidFill>
                  <a:schemeClr val="accent2"/>
                </a:solidFill>
              </a:rPr>
              <a:t>Transferuri</a:t>
            </a:r>
            <a:r>
              <a:rPr lang="en-US" sz="2800" b="1">
                <a:solidFill>
                  <a:schemeClr val="accent2"/>
                </a:solidFill>
              </a:rPr>
              <a:t> de la </a:t>
            </a:r>
            <a:r>
              <a:rPr lang="en-US" sz="2800" b="1" err="1">
                <a:solidFill>
                  <a:schemeClr val="accent2"/>
                </a:solidFill>
              </a:rPr>
              <a:t>Bugetul</a:t>
            </a:r>
            <a:r>
              <a:rPr lang="en-US" sz="2800" b="1">
                <a:solidFill>
                  <a:schemeClr val="accent2"/>
                </a:solidFill>
              </a:rPr>
              <a:t> de Stat </a:t>
            </a:r>
            <a:r>
              <a:rPr lang="ro-RO" sz="2800" b="1">
                <a:solidFill>
                  <a:schemeClr val="accent2"/>
                </a:solidFill>
              </a:rPr>
              <a:t>comparativ cu Venituri proprii</a:t>
            </a:r>
            <a:endParaRPr lang="en-US" sz="28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51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22C4AF6A-2D81-4FAA-BE2D-3BA0FAFF3003}"/>
              </a:ext>
            </a:extLst>
          </p:cNvPr>
          <p:cNvSpPr txBox="1"/>
          <p:nvPr/>
        </p:nvSpPr>
        <p:spPr>
          <a:xfrm>
            <a:off x="860402" y="3909265"/>
            <a:ext cx="34416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accent1">
                    <a:lumMod val="50000"/>
                  </a:schemeClr>
                </a:solidFill>
              </a:rPr>
              <a:t>Prestare servicii</a:t>
            </a:r>
          </a:p>
          <a:p>
            <a:r>
              <a:rPr lang="ro-RO" sz="2800" b="1" dirty="0">
                <a:solidFill>
                  <a:schemeClr val="accent1">
                    <a:lumMod val="50000"/>
                  </a:schemeClr>
                </a:solidFill>
              </a:rPr>
              <a:t>2 652,0 mii lei (9.5%)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DACBB3-B155-4FB1-93D1-AB6B184C014B}"/>
              </a:ext>
            </a:extLst>
          </p:cNvPr>
          <p:cNvSpPr txBox="1"/>
          <p:nvPr/>
        </p:nvSpPr>
        <p:spPr>
          <a:xfrm>
            <a:off x="860402" y="2565000"/>
            <a:ext cx="33632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accent1">
                    <a:lumMod val="50000"/>
                  </a:schemeClr>
                </a:solidFill>
              </a:rPr>
              <a:t>Impozite</a:t>
            </a:r>
          </a:p>
          <a:p>
            <a:r>
              <a:rPr lang="ro-RO" sz="2800" b="1" dirty="0">
                <a:solidFill>
                  <a:schemeClr val="accent1">
                    <a:lumMod val="50000"/>
                  </a:schemeClr>
                </a:solidFill>
              </a:rPr>
              <a:t>21 819,5 mii lei (77.9%)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ACFC43-1859-4A89-900F-B2B9CC80CCCE}"/>
              </a:ext>
            </a:extLst>
          </p:cNvPr>
          <p:cNvSpPr txBox="1"/>
          <p:nvPr/>
        </p:nvSpPr>
        <p:spPr>
          <a:xfrm>
            <a:off x="860402" y="4960533"/>
            <a:ext cx="3630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accent1">
                    <a:lumMod val="50000"/>
                  </a:schemeClr>
                </a:solidFill>
              </a:rPr>
              <a:t>Taxe locale</a:t>
            </a:r>
          </a:p>
          <a:p>
            <a:r>
              <a:rPr lang="ro-RO" sz="2800" b="1" dirty="0">
                <a:solidFill>
                  <a:schemeClr val="accent1">
                    <a:lumMod val="50000"/>
                  </a:schemeClr>
                </a:solidFill>
              </a:rPr>
              <a:t>3 533,0 mii lei (12.6%)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6B8BD75-419C-4059-ADDC-344568E104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2731060"/>
              </p:ext>
            </p:extLst>
          </p:nvPr>
        </p:nvGraphicFramePr>
        <p:xfrm>
          <a:off x="4302033" y="1776549"/>
          <a:ext cx="7711555" cy="5081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A53DEF4-FBD1-421D-8037-A94EC51AC3F2}"/>
              </a:ext>
            </a:extLst>
          </p:cNvPr>
          <p:cNvSpPr/>
          <p:nvPr/>
        </p:nvSpPr>
        <p:spPr>
          <a:xfrm>
            <a:off x="370114" y="2887384"/>
            <a:ext cx="490288" cy="3701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8CD88C-4B87-42D2-B270-817AB63E6CE0}"/>
              </a:ext>
            </a:extLst>
          </p:cNvPr>
          <p:cNvSpPr/>
          <p:nvPr/>
        </p:nvSpPr>
        <p:spPr>
          <a:xfrm>
            <a:off x="370114" y="4042397"/>
            <a:ext cx="490288" cy="3701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2D3302-CCCF-4552-A697-6C828AC628A0}"/>
              </a:ext>
            </a:extLst>
          </p:cNvPr>
          <p:cNvSpPr/>
          <p:nvPr/>
        </p:nvSpPr>
        <p:spPr>
          <a:xfrm>
            <a:off x="370114" y="5097871"/>
            <a:ext cx="490288" cy="3701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C6B4D59-9A2D-4B71-9AAD-CACC62FBB5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F3E1186-01F9-4D5B-AEB2-E53860A447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54E498C-FDB0-498B-9B7A-958ED7F27669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B3DB754-843E-4EEF-91D5-504E00758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De unde vin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A2FC4A-104F-4692-8055-65E9FD372B91}"/>
              </a:ext>
            </a:extLst>
          </p:cNvPr>
          <p:cNvSpPr txBox="1"/>
          <p:nvPr/>
        </p:nvSpPr>
        <p:spPr>
          <a:xfrm>
            <a:off x="209550" y="1128405"/>
            <a:ext cx="11829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>
                <a:solidFill>
                  <a:schemeClr val="accent2"/>
                </a:solidFill>
              </a:rPr>
              <a:t>Structura Veniturilor proprii</a:t>
            </a:r>
            <a:endParaRPr lang="en-US" sz="28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909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C6B4D59-9A2D-4B71-9AAD-CACC62FBB5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F3E1186-01F9-4D5B-AEB2-E53860A447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54E498C-FDB0-498B-9B7A-958ED7F27669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B3DB754-843E-4EEF-91D5-504E00758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/>
              </a:rPr>
              <a:t>Analiza comparativă a veniturilor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A2FC4A-104F-4692-8055-65E9FD372B91}"/>
              </a:ext>
            </a:extLst>
          </p:cNvPr>
          <p:cNvSpPr txBox="1"/>
          <p:nvPr/>
        </p:nvSpPr>
        <p:spPr>
          <a:xfrm>
            <a:off x="209550" y="1128405"/>
            <a:ext cx="1182912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o-RO" sz="2800" b="1" dirty="0">
                <a:solidFill>
                  <a:schemeClr val="accent2"/>
                </a:solidFill>
              </a:rPr>
              <a:t>anii 2021 – 2022 - 2023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0A21213-2C6F-4313-B999-AF04A9AA05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1189727"/>
              </p:ext>
            </p:extLst>
          </p:nvPr>
        </p:nvGraphicFramePr>
        <p:xfrm>
          <a:off x="-84667" y="1601910"/>
          <a:ext cx="12352867" cy="4430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551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10927AE-0541-45BA-A3A4-221DD3FA8D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9516918"/>
              </p:ext>
            </p:extLst>
          </p:nvPr>
        </p:nvGraphicFramePr>
        <p:xfrm>
          <a:off x="-978196" y="1314797"/>
          <a:ext cx="13170195" cy="4602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o-RO">
                <a:solidFill>
                  <a:schemeClr val="bg1"/>
                </a:solidFill>
                <a:latin typeface="Arial Black" panose="020B0A04020102020204" pitchFamily="34" charset="0"/>
              </a:rPr>
              <a:t>Cum cheltuim banii?</a:t>
            </a:r>
            <a:endParaRPr 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01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Analiza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 Black" panose="020B0A04020102020204" pitchFamily="34" charset="0"/>
              </a:rPr>
              <a:t>comparativ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ă a cheltuielilor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8192C11-8C2E-46F3-87E7-10AF15F839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3691962"/>
              </p:ext>
            </p:extLst>
          </p:nvPr>
        </p:nvGraphicFramePr>
        <p:xfrm>
          <a:off x="85634" y="1632467"/>
          <a:ext cx="12020730" cy="4999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19BF084-6BDA-4A05-8D3F-52ACCFD74C8E}"/>
              </a:ext>
            </a:extLst>
          </p:cNvPr>
          <p:cNvSpPr txBox="1"/>
          <p:nvPr/>
        </p:nvSpPr>
        <p:spPr>
          <a:xfrm>
            <a:off x="209550" y="1128405"/>
            <a:ext cx="1182912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o-RO" sz="2800" b="1" dirty="0">
                <a:solidFill>
                  <a:schemeClr val="accent2"/>
                </a:solidFill>
              </a:rPr>
              <a:t>anii 2021 – 2022 - 2023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480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E58488C4305C4AADBCAC934C6DA5FA" ma:contentTypeVersion="15" ma:contentTypeDescription="Create a new document." ma:contentTypeScope="" ma:versionID="bbc64622b41f97e9232f56e374ad6fba">
  <xsd:schema xmlns:xsd="http://www.w3.org/2001/XMLSchema" xmlns:xs="http://www.w3.org/2001/XMLSchema" xmlns:p="http://schemas.microsoft.com/office/2006/metadata/properties" xmlns:ns1="http://schemas.microsoft.com/sharepoint/v3" xmlns:ns2="a4a171f7-7c1b-417f-863d-356437942985" xmlns:ns3="28f040e9-7871-4f18-addb-b1dd6301a3da" targetNamespace="http://schemas.microsoft.com/office/2006/metadata/properties" ma:root="true" ma:fieldsID="982632e5b8e8aff4fac7cf17b347bb3c" ns1:_="" ns2:_="" ns3:_="">
    <xsd:import namespace="http://schemas.microsoft.com/sharepoint/v3"/>
    <xsd:import namespace="a4a171f7-7c1b-417f-863d-356437942985"/>
    <xsd:import namespace="28f040e9-7871-4f18-addb-b1dd6301a3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171f7-7c1b-417f-863d-3564379429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040e9-7871-4f18-addb-b1dd6301a3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ECB3791-D35E-411A-A482-583BE76E27CA}">
  <ds:schemaRefs>
    <ds:schemaRef ds:uri="28f040e9-7871-4f18-addb-b1dd6301a3da"/>
    <ds:schemaRef ds:uri="a4a171f7-7c1b-417f-863d-35643794298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0C99DA9-E0F7-4308-8301-E9B63458E7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07EE9-A0F1-47FD-B5C5-74AAA28E1DD7}">
  <ds:schemaRefs>
    <ds:schemaRef ds:uri="http://schemas.microsoft.com/office/2006/metadata/properties"/>
    <ds:schemaRef ds:uri="http://purl.org/dc/dcmitype/"/>
    <ds:schemaRef ds:uri="a4a171f7-7c1b-417f-863d-356437942985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28f040e9-7871-4f18-addb-b1dd6301a3da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335</Words>
  <Application>Microsoft Office PowerPoint</Application>
  <PresentationFormat>Ecran lat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Office Theme</vt:lpstr>
      <vt:lpstr>BUGETUL 2023</vt:lpstr>
      <vt:lpstr>Bugetul 2023</vt:lpstr>
      <vt:lpstr>Bugetul 2023</vt:lpstr>
      <vt:lpstr>Analiza comparativă a bugetului</vt:lpstr>
      <vt:lpstr>De unde vin banii?</vt:lpstr>
      <vt:lpstr>De unde vin banii?</vt:lpstr>
      <vt:lpstr>Analiza comparativă a veniturilor</vt:lpstr>
      <vt:lpstr>Cum cheltuim banii?</vt:lpstr>
      <vt:lpstr>Analiza comparativă a cheltuielilor</vt:lpstr>
      <vt:lpstr>Cum cheltuim banii?</vt:lpstr>
      <vt:lpstr>Cum cheltuim banii?</vt:lpstr>
      <vt:lpstr>Cum cheltuim banii?</vt:lpstr>
      <vt:lpstr>Cum cheltuim banii?</vt:lpstr>
      <vt:lpstr>Cum cheltuim banii?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BUGETUL 2019</dc:title>
  <dc:creator>Igor Mironiuc</dc:creator>
  <cp:lastModifiedBy>Lenovo</cp:lastModifiedBy>
  <cp:revision>29</cp:revision>
  <cp:lastPrinted>2022-11-08T08:56:46Z</cp:lastPrinted>
  <dcterms:created xsi:type="dcterms:W3CDTF">2018-11-08T15:44:15Z</dcterms:created>
  <dcterms:modified xsi:type="dcterms:W3CDTF">2022-11-08T09:53:27Z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0x01010024E58488C4305C4AADBCAC934C6DA5FA</vt:lpwstr>
  </property>
</Properties>
</file>